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62" r:id="rId3"/>
    <p:sldId id="257" r:id="rId4"/>
    <p:sldId id="265" r:id="rId5"/>
    <p:sldId id="273" r:id="rId6"/>
    <p:sldId id="274" r:id="rId7"/>
    <p:sldId id="268" r:id="rId8"/>
    <p:sldId id="271" r:id="rId9"/>
    <p:sldId id="272" r:id="rId10"/>
    <p:sldId id="267" r:id="rId11"/>
    <p:sldId id="259" r:id="rId1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4C9B2"/>
    <a:srgbClr val="333C79"/>
    <a:srgbClr val="708BF7"/>
    <a:srgbClr val="E17475"/>
    <a:srgbClr val="E2686C"/>
    <a:srgbClr val="F58A8B"/>
    <a:srgbClr val="E3686C"/>
    <a:srgbClr val="F26D6F"/>
    <a:srgbClr val="EA6B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90"/>
    <p:restoredTop sz="94647"/>
  </p:normalViewPr>
  <p:slideViewPr>
    <p:cSldViewPr snapToGrid="0" snapToObjects="1">
      <p:cViewPr varScale="1">
        <p:scale>
          <a:sx n="147" d="100"/>
          <a:sy n="147" d="100"/>
        </p:scale>
        <p:origin x="55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85" d="100"/>
          <a:sy n="85" d="100"/>
        </p:scale>
        <p:origin x="38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>
                <a:solidFill>
                  <a:schemeClr val="tx1"/>
                </a:solidFill>
              </a:rPr>
              <a:t>Fannie Mae’s Mortgage Origination Forecast</a:t>
            </a:r>
          </a:p>
        </c:rich>
      </c:tx>
      <c:layout>
        <c:manualLayout>
          <c:xMode val="edge"/>
          <c:yMode val="edge"/>
          <c:x val="0.2394131906032406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Refinance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1Q 21</c:v>
                </c:pt>
                <c:pt idx="1">
                  <c:v>2Q 21</c:v>
                </c:pt>
                <c:pt idx="2">
                  <c:v>3Q 21</c:v>
                </c:pt>
                <c:pt idx="3">
                  <c:v>4Q 21</c:v>
                </c:pt>
                <c:pt idx="4">
                  <c:v>1Q 22</c:v>
                </c:pt>
                <c:pt idx="5">
                  <c:v>2Q 22</c:v>
                </c:pt>
                <c:pt idx="6">
                  <c:v>3Q 22</c:v>
                </c:pt>
                <c:pt idx="7">
                  <c:v>4Q 22</c:v>
                </c:pt>
              </c:strCache>
            </c:strRef>
          </c:cat>
          <c:val>
            <c:numRef>
              <c:f>Sheet1!$B$2:$B$9</c:f>
              <c:numCache>
                <c:formatCode>_("$"* #,##0.00_);_("$"* \(#,##0.00\);_("$"* "-"??_);_(@_)</c:formatCode>
                <c:ptCount val="8"/>
                <c:pt idx="0">
                  <c:v>871000000000</c:v>
                </c:pt>
                <c:pt idx="1">
                  <c:v>644000000000</c:v>
                </c:pt>
                <c:pt idx="2">
                  <c:v>563000000000</c:v>
                </c:pt>
                <c:pt idx="3">
                  <c:v>394000000000</c:v>
                </c:pt>
                <c:pt idx="4">
                  <c:v>334000000000</c:v>
                </c:pt>
                <c:pt idx="5">
                  <c:v>331000000000</c:v>
                </c:pt>
                <c:pt idx="6">
                  <c:v>326000000000</c:v>
                </c:pt>
                <c:pt idx="7">
                  <c:v>325000000000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28-CD4B-8E11-9DE7B6CE084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Purchase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1Q 21</c:v>
                </c:pt>
                <c:pt idx="1">
                  <c:v>2Q 21</c:v>
                </c:pt>
                <c:pt idx="2">
                  <c:v>3Q 21</c:v>
                </c:pt>
                <c:pt idx="3">
                  <c:v>4Q 21</c:v>
                </c:pt>
                <c:pt idx="4">
                  <c:v>1Q 22</c:v>
                </c:pt>
                <c:pt idx="5">
                  <c:v>2Q 22</c:v>
                </c:pt>
                <c:pt idx="6">
                  <c:v>3Q 22</c:v>
                </c:pt>
                <c:pt idx="7">
                  <c:v>4Q 22</c:v>
                </c:pt>
              </c:strCache>
            </c:strRef>
          </c:cat>
          <c:val>
            <c:numRef>
              <c:f>Sheet1!$C$2:$C$9</c:f>
              <c:numCache>
                <c:formatCode>_("$"* #,##0.00_);_("$"* \(#,##0.00\);_("$"* "-"??_);_(@_)</c:formatCode>
                <c:ptCount val="8"/>
                <c:pt idx="0">
                  <c:v>367000000000</c:v>
                </c:pt>
                <c:pt idx="1">
                  <c:v>501000000000</c:v>
                </c:pt>
                <c:pt idx="2">
                  <c:v>506000000000</c:v>
                </c:pt>
                <c:pt idx="3">
                  <c:v>476000000000</c:v>
                </c:pt>
                <c:pt idx="4">
                  <c:v>374000000000</c:v>
                </c:pt>
                <c:pt idx="5">
                  <c:v>552000000000</c:v>
                </c:pt>
                <c:pt idx="6">
                  <c:v>581000000000</c:v>
                </c:pt>
                <c:pt idx="7">
                  <c:v>505000000000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28-CD4B-8E11-9DE7B6CE08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3"/>
        <c:overlap val="100"/>
        <c:axId val="138385023"/>
        <c:axId val="138287311"/>
      </c:barChart>
      <c:catAx>
        <c:axId val="138385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287311"/>
        <c:crosses val="autoZero"/>
        <c:auto val="1"/>
        <c:lblAlgn val="ctr"/>
        <c:lblOffset val="100"/>
        <c:noMultiLvlLbl val="0"/>
      </c:catAx>
      <c:valAx>
        <c:axId val="138287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385023"/>
        <c:crosses val="autoZero"/>
        <c:crossBetween val="between"/>
        <c:dispUnits>
          <c:builtInUnit val="trillions"/>
          <c:dispUnitsLbl>
            <c:layout>
              <c:manualLayout>
                <c:xMode val="edge"/>
                <c:yMode val="edge"/>
                <c:x val="9.3914350112697213E-3"/>
                <c:y val="0.31466737469945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33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Trillions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8920124539845E-3"/>
          <c:y val="3.2102125926276329E-2"/>
          <c:w val="0.9903810798754602"/>
          <c:h val="0.620135122235227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Before implementing digital closings technology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Document error rate</c:v>
                </c:pt>
                <c:pt idx="1">
                  <c:v>Loan dwell time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0.71</c:v>
                </c:pt>
                <c:pt idx="1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0F-4B1B-9EE4-419434777B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After implementing digital closings technology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Document error rate</c:v>
                </c:pt>
                <c:pt idx="1">
                  <c:v>Loan dwell time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0.8</c:v>
                </c:pt>
                <c:pt idx="1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0F-4B1B-9EE4-419434777BE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34415984"/>
        <c:axId val="1434416816"/>
      </c:barChart>
      <c:catAx>
        <c:axId val="143441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4416816"/>
        <c:crosses val="autoZero"/>
        <c:auto val="1"/>
        <c:lblAlgn val="ctr"/>
        <c:lblOffset val="100"/>
        <c:noMultiLvlLbl val="0"/>
      </c:catAx>
      <c:valAx>
        <c:axId val="1434416816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43441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11528405526857"/>
          <c:y val="0.79690051658056982"/>
          <c:w val="0.71363909858999919"/>
          <c:h val="0.153950940790282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8920124539845E-3"/>
          <c:y val="3.2102125926276329E-2"/>
          <c:w val="0.9903810798754602"/>
          <c:h val="0.620135122235227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Before implementing digital closings technology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Document error rate</c:v>
                </c:pt>
                <c:pt idx="1">
                  <c:v>Loan dwell time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0.54</c:v>
                </c:pt>
                <c:pt idx="1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B4-4EC0-8739-14050A91E14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After implementing digital closings technology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Document error rate</c:v>
                </c:pt>
                <c:pt idx="1">
                  <c:v>Loan dwell time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0.77</c:v>
                </c:pt>
                <c:pt idx="1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B4-4EC0-8739-14050A91E14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34415984"/>
        <c:axId val="1434416816"/>
      </c:barChart>
      <c:catAx>
        <c:axId val="143441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4416816"/>
        <c:crosses val="autoZero"/>
        <c:auto val="1"/>
        <c:lblAlgn val="ctr"/>
        <c:lblOffset val="100"/>
        <c:noMultiLvlLbl val="0"/>
      </c:catAx>
      <c:valAx>
        <c:axId val="1434416816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43441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11528405526857"/>
          <c:y val="0.79690051658056982"/>
          <c:w val="0.71363909858999919"/>
          <c:h val="0.153950940790282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987493549130909E-2"/>
          <c:y val="4.95471952546944E-2"/>
          <c:w val="0.95416666666666672"/>
          <c:h val="0.8240609777255560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Significant increase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59-48ED-8854-AC45BA693D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 increase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59-48ED-8854-AC45BA693D3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change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59-48ED-8854-AC45BA693D3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Decrease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59-48ED-8854-AC45BA693D3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34396432"/>
        <c:axId val="1434409328"/>
      </c:barChart>
      <c:catAx>
        <c:axId val="1434396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34409328"/>
        <c:crosses val="autoZero"/>
        <c:auto val="1"/>
        <c:lblAlgn val="ctr"/>
        <c:lblOffset val="100"/>
        <c:noMultiLvlLbl val="0"/>
      </c:catAx>
      <c:valAx>
        <c:axId val="143440932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434396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268771608870837"/>
          <c:y val="0.71072320960342672"/>
          <c:w val="0.68655834958141893"/>
          <c:h val="8.84871002945803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My company meets or exceeds my technology expectations</c:v>
                </c:pt>
                <c:pt idx="1">
                  <c:v>My company meets or exceeds borrowers' technology expectations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0.63</c:v>
                </c:pt>
                <c:pt idx="1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2F-4519-8F60-04481BD2D1E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34415984"/>
        <c:axId val="1434416816"/>
      </c:barChart>
      <c:catAx>
        <c:axId val="143441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4416816"/>
        <c:crosses val="autoZero"/>
        <c:auto val="1"/>
        <c:lblAlgn val="ctr"/>
        <c:lblOffset val="100"/>
        <c:noMultiLvlLbl val="0"/>
      </c:catAx>
      <c:valAx>
        <c:axId val="1434416816"/>
        <c:scaling>
          <c:orientation val="minMax"/>
          <c:max val="1"/>
          <c:min val="0"/>
        </c:scaling>
        <c:delete val="1"/>
        <c:axPos val="l"/>
        <c:majorGridlines>
          <c:spPr>
            <a:ln w="9525" cap="flat" cmpd="sng" algn="ctr">
              <a:solidFill>
                <a:schemeClr val="bg1">
                  <a:alpha val="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143441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Refinanced a mortgage</c:v>
                </c:pt>
                <c:pt idx="1">
                  <c:v>Applied for/closed on a new mortgage or home equity loan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0.55000000000000004</c:v>
                </c:pt>
                <c:pt idx="1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14-4A0F-9315-72185A9D14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34415984"/>
        <c:axId val="1434416816"/>
      </c:barChart>
      <c:catAx>
        <c:axId val="143441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4416816"/>
        <c:crosses val="autoZero"/>
        <c:auto val="1"/>
        <c:lblAlgn val="ctr"/>
        <c:lblOffset val="100"/>
        <c:noMultiLvlLbl val="0"/>
      </c:catAx>
      <c:valAx>
        <c:axId val="1434416816"/>
        <c:scaling>
          <c:orientation val="minMax"/>
          <c:max val="1"/>
          <c:min val="0"/>
        </c:scaling>
        <c:delete val="1"/>
        <c:axPos val="l"/>
        <c:majorGridlines>
          <c:spPr>
            <a:ln w="9525" cap="flat" cmpd="sng" algn="ctr">
              <a:solidFill>
                <a:schemeClr val="bg1">
                  <a:alpha val="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143441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520-B04C-A5A5-D3D2488AC34A}"/>
              </c:ext>
            </c:extLst>
          </c:dPt>
          <c:dPt>
            <c:idx val="1"/>
            <c:invertIfNegative val="0"/>
            <c:bubble3D val="0"/>
            <c:spPr>
              <a:solidFill>
                <a:srgbClr val="333C7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A520-B04C-A5A5-D3D2488AC34A}"/>
              </c:ext>
            </c:extLst>
          </c:dPt>
          <c:dPt>
            <c:idx val="2"/>
            <c:invertIfNegative val="0"/>
            <c:bubble3D val="0"/>
            <c:spPr>
              <a:solidFill>
                <a:srgbClr val="708BF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520-B04C-A5A5-D3D2488AC34A}"/>
              </c:ext>
            </c:extLst>
          </c:dPt>
          <c:dPt>
            <c:idx val="3"/>
            <c:invertIfNegative val="0"/>
            <c:bubble3D val="0"/>
            <c:spPr>
              <a:solidFill>
                <a:srgbClr val="708BF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520-B04C-A5A5-D3D2488AC34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Wet</c:v>
                </c:pt>
                <c:pt idx="1">
                  <c:v>Hybrid</c:v>
                </c:pt>
                <c:pt idx="2">
                  <c:v>eClose1</c:v>
                </c:pt>
                <c:pt idx="3">
                  <c:v>eClose2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0.56000000000000005</c:v>
                </c:pt>
                <c:pt idx="1">
                  <c:v>0.53</c:v>
                </c:pt>
                <c:pt idx="2">
                  <c:v>0.48</c:v>
                </c:pt>
                <c:pt idx="3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72-4FD3-BC2B-64A1551E27F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9811135"/>
        <c:axId val="579811967"/>
      </c:barChart>
      <c:catAx>
        <c:axId val="57981113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79811967"/>
        <c:crosses val="autoZero"/>
        <c:auto val="1"/>
        <c:lblAlgn val="ctr"/>
        <c:lblOffset val="100"/>
        <c:noMultiLvlLbl val="0"/>
      </c:catAx>
      <c:valAx>
        <c:axId val="579811967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79811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Decrease in fully-loaded production expense</c:v>
                </c:pt>
                <c:pt idx="1">
                  <c:v>Reduction in closings quality control time</c:v>
                </c:pt>
                <c:pt idx="2">
                  <c:v>Lower loan dwell time</c:v>
                </c:pt>
                <c:pt idx="3">
                  <c:v>Decrease in document error rate</c:v>
                </c:pt>
                <c:pt idx="4">
                  <c:v>Improvement in NPS scores</c:v>
                </c:pt>
                <c:pt idx="5">
                  <c:v>Reduction in overall cost</c:v>
                </c:pt>
                <c:pt idx="6">
                  <c:v>Improved staff morale/engagement</c:v>
                </c:pt>
                <c:pt idx="7">
                  <c:v>Improved utilization of staff capacity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0.23636364000000001</c:v>
                </c:pt>
                <c:pt idx="1">
                  <c:v>0.30909091</c:v>
                </c:pt>
                <c:pt idx="2">
                  <c:v>0.30909091</c:v>
                </c:pt>
                <c:pt idx="3">
                  <c:v>0.4</c:v>
                </c:pt>
                <c:pt idx="4">
                  <c:v>0.41818181999999998</c:v>
                </c:pt>
                <c:pt idx="5">
                  <c:v>0.50909090999999995</c:v>
                </c:pt>
                <c:pt idx="6">
                  <c:v>0.54545454999999998</c:v>
                </c:pt>
                <c:pt idx="7">
                  <c:v>0.65454544999999997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2E-4073-B934-EAC2154860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8759199"/>
        <c:axId val="508759615"/>
      </c:barChart>
      <c:catAx>
        <c:axId val="5087591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759615"/>
        <c:crosses val="autoZero"/>
        <c:auto val="1"/>
        <c:lblAlgn val="ctr"/>
        <c:lblOffset val="100"/>
        <c:noMultiLvlLbl val="0"/>
      </c:catAx>
      <c:valAx>
        <c:axId val="508759615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08759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Closers</c:v>
                </c:pt>
                <c:pt idx="1">
                  <c:v>GSE underwriters</c:v>
                </c:pt>
                <c:pt idx="2">
                  <c:v>Non-QM underwriters</c:v>
                </c:pt>
                <c:pt idx="3">
                  <c:v>FHA underwriters</c:v>
                </c:pt>
                <c:pt idx="4">
                  <c:v>Processors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0.47959183673470002</c:v>
                </c:pt>
                <c:pt idx="1">
                  <c:v>0.5</c:v>
                </c:pt>
                <c:pt idx="2">
                  <c:v>0.5</c:v>
                </c:pt>
                <c:pt idx="3">
                  <c:v>0.56122448979590001</c:v>
                </c:pt>
                <c:pt idx="4">
                  <c:v>0.63265306122450005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BA-4C8F-A948-806F8973CB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8759199"/>
        <c:axId val="508759615"/>
      </c:barChart>
      <c:catAx>
        <c:axId val="5087591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759615"/>
        <c:crosses val="autoZero"/>
        <c:auto val="1"/>
        <c:lblAlgn val="ctr"/>
        <c:lblOffset val="100"/>
        <c:noMultiLvlLbl val="0"/>
      </c:catAx>
      <c:valAx>
        <c:axId val="508759615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08759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8920124539845E-3"/>
          <c:y val="3.2102125926276329E-2"/>
          <c:w val="0.9903810798754602"/>
          <c:h val="0.72935452338453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We were using before 2021</c:v>
                </c:pt>
                <c:pt idx="1">
                  <c:v>We started using them this year</c:v>
                </c:pt>
                <c:pt idx="2">
                  <c:v>We've laid the groundwork for it</c:v>
                </c:pt>
                <c:pt idx="3">
                  <c:v>We're looking into it</c:v>
                </c:pt>
                <c:pt idx="4">
                  <c:v>No plans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0.13</c:v>
                </c:pt>
                <c:pt idx="1">
                  <c:v>0.18</c:v>
                </c:pt>
                <c:pt idx="2">
                  <c:v>0.23</c:v>
                </c:pt>
                <c:pt idx="3">
                  <c:v>0.36</c:v>
                </c:pt>
                <c:pt idx="4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2D-4D14-A7E2-103C068968D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-27"/>
        <c:axId val="1434415984"/>
        <c:axId val="1434416816"/>
      </c:barChart>
      <c:catAx>
        <c:axId val="143441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4416816"/>
        <c:crosses val="autoZero"/>
        <c:auto val="1"/>
        <c:lblAlgn val="ctr"/>
        <c:lblOffset val="100"/>
        <c:noMultiLvlLbl val="0"/>
      </c:catAx>
      <c:valAx>
        <c:axId val="1434416816"/>
        <c:scaling>
          <c:orientation val="minMax"/>
          <c:max val="0.5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43441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8920124539845E-3"/>
          <c:y val="3.2102125926276329E-2"/>
          <c:w val="0.9903810798754602"/>
          <c:h val="0.72935452338453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lenders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Piloting or using hybrid closings</c:v>
                </c:pt>
                <c:pt idx="1">
                  <c:v>Piloting or using full eClosings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0.41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0B-41E2-AB04-37BCA3E740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Banks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Piloting or using hybrid closings</c:v>
                </c:pt>
                <c:pt idx="1">
                  <c:v>Piloting or using full eClosings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0.46</c:v>
                </c:pt>
                <c:pt idx="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C1-4EB5-94D5-0790285B95C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Nonbank lenders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Piloting or using hybrid closings</c:v>
                </c:pt>
                <c:pt idx="1">
                  <c:v>Piloting or using full eClosings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0.25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C1-4EB5-94D5-0790285B95C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34415984"/>
        <c:axId val="1434416816"/>
      </c:barChart>
      <c:catAx>
        <c:axId val="143441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4416816"/>
        <c:crosses val="autoZero"/>
        <c:auto val="1"/>
        <c:lblAlgn val="ctr"/>
        <c:lblOffset val="100"/>
        <c:noMultiLvlLbl val="0"/>
      </c:catAx>
      <c:valAx>
        <c:axId val="1434416816"/>
        <c:scaling>
          <c:orientation val="minMax"/>
          <c:max val="0.5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43441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8920124539845E-3"/>
          <c:y val="3.2102125926276329E-2"/>
          <c:w val="0.9903810798754602"/>
          <c:h val="0.72935452338453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Before implementing digital closings technology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Document error rate</c:v>
                </c:pt>
                <c:pt idx="1">
                  <c:v>Loan dwell time</c:v>
                </c:pt>
                <c:pt idx="2">
                  <c:v>Fully-loaded production expense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</c:v>
                </c:pt>
                <c:pt idx="1">
                  <c:v>0.75</c:v>
                </c:pt>
                <c:pt idx="2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0B-41E2-AB04-37BCA3E740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After implementing digital closings technology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Document error rate</c:v>
                </c:pt>
                <c:pt idx="1">
                  <c:v>Loan dwell time</c:v>
                </c:pt>
                <c:pt idx="2">
                  <c:v>Fully-loaded production expense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0.81</c:v>
                </c:pt>
                <c:pt idx="1">
                  <c:v>0.81</c:v>
                </c:pt>
                <c:pt idx="2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C1-4EB5-94D5-0790285B95C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34415984"/>
        <c:axId val="1434416816"/>
      </c:barChart>
      <c:catAx>
        <c:axId val="143441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4416816"/>
        <c:crosses val="autoZero"/>
        <c:auto val="1"/>
        <c:lblAlgn val="ctr"/>
        <c:lblOffset val="100"/>
        <c:noMultiLvlLbl val="0"/>
      </c:catAx>
      <c:valAx>
        <c:axId val="1434416816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43441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1C55F-8450-49D5-8450-1FB6028C624D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E99E0-46BE-4F32-9D7C-0F56BCD3C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75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99E0-46BE-4F32-9D7C-0F56BCD3CD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52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23913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799" y="4400549"/>
            <a:ext cx="5624689" cy="4506383"/>
          </a:xfrm>
        </p:spPr>
        <p:txBody>
          <a:bodyPr/>
          <a:lstStyle/>
          <a:p>
            <a:endParaRPr lang="en-US" dirty="0"/>
          </a:p>
          <a:p>
            <a:endParaRPr lang="en-US" b="1" i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71BD1-045E-7140-BB19-CB9B71A6C68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633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99E0-46BE-4F32-9D7C-0F56BCD3CD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36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99E0-46BE-4F32-9D7C-0F56BCD3CD8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477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99E0-46BE-4F32-9D7C-0F56BCD3CD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51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99E0-46BE-4F32-9D7C-0F56BCD3CD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89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99E0-46BE-4F32-9D7C-0F56BCD3CD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319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99E0-46BE-4F32-9D7C-0F56BCD3CD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27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99E0-46BE-4F32-9D7C-0F56BCD3CD8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00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712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46DD25-9389-AE49-93DE-81E4968A82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1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p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3C74CCC6-FC5D-C245-9933-773C9DD223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11154" y="428625"/>
            <a:ext cx="5168503" cy="4257675"/>
          </a:xfrm>
        </p:spPr>
        <p:txBody>
          <a:bodyPr anchor="ctr" anchorCtr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2718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67A2823-1CDC-2541-AFC4-57E33E7D856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-9331"/>
            <a:ext cx="9144000" cy="927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8A2594-EA82-6D40-A942-FCD841E1EA2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88473" y="208369"/>
            <a:ext cx="1409700" cy="491699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7231025" y="4845944"/>
            <a:ext cx="1609313" cy="184666"/>
            <a:chOff x="6988979" y="4731642"/>
            <a:chExt cx="1609313" cy="184666"/>
          </a:xfrm>
        </p:grpSpPr>
        <p:sp>
          <p:nvSpPr>
            <p:cNvPr id="6" name="TextBox 10">
              <a:extLst>
                <a:ext uri="{FF2B5EF4-FFF2-40B4-BE49-F238E27FC236}">
                  <a16:creationId xmlns:a16="http://schemas.microsoft.com/office/drawing/2014/main" id="{DF2622EC-1C0F-5D41-9F03-9E6557A412C9}"/>
                </a:ext>
              </a:extLst>
            </p:cNvPr>
            <p:cNvSpPr txBox="1"/>
            <p:nvPr userDrawn="1"/>
          </p:nvSpPr>
          <p:spPr>
            <a:xfrm>
              <a:off x="6988979" y="4731642"/>
              <a:ext cx="107050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Sponsor</a:t>
              </a:r>
              <a:r>
                <a:rPr lang="en-US" sz="600" baseline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br>
                <a:rPr lang="en-US" sz="600" baseline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600" baseline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Content</a:t>
              </a:r>
              <a:r>
                <a:rPr lang="en-US" sz="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600" baseline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From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074" name="Picture 2" descr="Snapdocs"/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09278" y="4741015"/>
              <a:ext cx="989014" cy="1532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8780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6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4922" y="2071225"/>
            <a:ext cx="41265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bg1"/>
                </a:solidFill>
              </a:rPr>
              <a:t>How Can Mortgage Lenders and Servicers Shift Towards a Customer-centric Strategy?</a:t>
            </a:r>
            <a:endParaRPr lang="en-US" sz="2200" dirty="0">
              <a:solidFill>
                <a:schemeClr val="bg1"/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C7631BF-F40B-8C43-A202-85C49310AC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08925" y="692752"/>
            <a:ext cx="2071177" cy="73445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7A9E468-BA56-E04A-B66A-88926E739D47}"/>
              </a:ext>
            </a:extLst>
          </p:cNvPr>
          <p:cNvSpPr/>
          <p:nvPr/>
        </p:nvSpPr>
        <p:spPr>
          <a:xfrm>
            <a:off x="402504" y="1439245"/>
            <a:ext cx="25319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MORTGAGES: </a:t>
            </a:r>
            <a:r>
              <a:rPr lang="en-US" sz="1200">
                <a:solidFill>
                  <a:schemeClr val="bg1"/>
                </a:solidFill>
              </a:rPr>
              <a:t>November 9, </a:t>
            </a:r>
            <a:r>
              <a:rPr lang="en-US" sz="1200" dirty="0">
                <a:solidFill>
                  <a:schemeClr val="bg1"/>
                </a:solidFill>
              </a:rPr>
              <a:t>2021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E0A93D-8837-BC4E-8DE7-E794C6F411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798" y="4843497"/>
            <a:ext cx="895501" cy="1464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F0E48E-2BB0-F948-B251-B048D9FFDA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55563" y="4414102"/>
            <a:ext cx="1057623" cy="105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93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9816" y="4812092"/>
            <a:ext cx="349647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2022 Predictions – What to Expect in the Year Ahead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a National Mortgage News survey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29818" y="1281764"/>
            <a:ext cx="7806506" cy="745913"/>
          </a:xfr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>
                <a:latin typeface="+mn-lt"/>
              </a:rPr>
              <a:t>Looking ahead: the outlook for technology spending in the mortgage industry for 2022 is quite positive</a:t>
            </a:r>
          </a:p>
        </p:txBody>
      </p: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3662970361"/>
              </p:ext>
            </p:extLst>
          </p:nvPr>
        </p:nvGraphicFramePr>
        <p:xfrm>
          <a:off x="-64002" y="2045885"/>
          <a:ext cx="8925154" cy="1875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072987" y="2097642"/>
            <a:ext cx="51395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Expected change in technology spending in 2022 compared to 2021</a:t>
            </a:r>
          </a:p>
        </p:txBody>
      </p:sp>
    </p:spTree>
    <p:extLst>
      <p:ext uri="{BB962C8B-B14F-4D97-AF65-F5344CB8AC3E}">
        <p14:creationId xmlns:p14="http://schemas.microsoft.com/office/powerpoint/2010/main" val="730472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2072EDD-6ED1-484B-B170-3D638973495E}"/>
              </a:ext>
            </a:extLst>
          </p:cNvPr>
          <p:cNvSpPr txBox="1"/>
          <p:nvPr/>
        </p:nvSpPr>
        <p:spPr>
          <a:xfrm>
            <a:off x="484094" y="1690819"/>
            <a:ext cx="3092824" cy="107255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28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r>
              <a:rPr lang="en-US" sz="20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i="0" dirty="0">
                <a:solidFill>
                  <a:srgbClr val="E17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#leadtheway</a:t>
            </a:r>
          </a:p>
        </p:txBody>
      </p:sp>
    </p:spTree>
    <p:extLst>
      <p:ext uri="{BB962C8B-B14F-4D97-AF65-F5344CB8AC3E}">
        <p14:creationId xmlns:p14="http://schemas.microsoft.com/office/powerpoint/2010/main" val="147385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A9ABFEA-F38D-894B-87C3-4CE3F77CAB91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14483" y="3507041"/>
            <a:ext cx="3134661" cy="1269657"/>
          </a:xfrm>
        </p:spPr>
        <p:txBody>
          <a:bodyPr anchor="t" anchorCtr="0">
            <a:normAutofit/>
          </a:bodyPr>
          <a:lstStyle/>
          <a:p>
            <a:pPr marL="0" indent="0" algn="ctr">
              <a:buNone/>
            </a:pPr>
            <a:r>
              <a:rPr lang="en-US" sz="1200" b="1" dirty="0">
                <a:solidFill>
                  <a:srgbClr val="E17475"/>
                </a:solidFill>
              </a:rPr>
              <a:t>Vishal Rana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12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1050" dirty="0"/>
              <a:t>Vice President of Customer Success</a:t>
            </a:r>
            <a:br>
              <a:rPr lang="en-US" sz="1050" dirty="0"/>
            </a:br>
            <a:r>
              <a:rPr lang="en-US" sz="1050" dirty="0" err="1"/>
              <a:t>Snapdocs</a:t>
            </a:r>
            <a:endParaRPr lang="en-US" sz="105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6808E3-41C6-A942-B880-41991AE05467}"/>
              </a:ext>
            </a:extLst>
          </p:cNvPr>
          <p:cNvSpPr/>
          <p:nvPr/>
        </p:nvSpPr>
        <p:spPr>
          <a:xfrm>
            <a:off x="4482913" y="2433251"/>
            <a:ext cx="295274" cy="2482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13" dirty="0">
                <a:latin typeface="Arial" panose="020B0604020202020204" pitchFamily="34" charset="0"/>
                <a:cs typeface="Arial" panose="020B0604020202020204" pitchFamily="34" charset="0"/>
              </a:rPr>
              <a:t>   </a:t>
            </a: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46127" y="1159049"/>
            <a:ext cx="8249613" cy="49649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Panelists</a:t>
            </a:r>
          </a:p>
        </p:txBody>
      </p:sp>
      <p:sp>
        <p:nvSpPr>
          <p:cNvPr id="12" name="Content Placeholder 8">
            <a:extLst>
              <a:ext uri="{FF2B5EF4-FFF2-40B4-BE49-F238E27FC236}">
                <a16:creationId xmlns:a16="http://schemas.microsoft.com/office/drawing/2014/main" id="{2A9ABFEA-F38D-894B-87C3-4CE3F77CAB91}"/>
              </a:ext>
            </a:extLst>
          </p:cNvPr>
          <p:cNvSpPr txBox="1">
            <a:spLocks/>
          </p:cNvSpPr>
          <p:nvPr/>
        </p:nvSpPr>
        <p:spPr>
          <a:xfrm>
            <a:off x="3187030" y="3503221"/>
            <a:ext cx="2698265" cy="12696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None/>
            </a:pPr>
            <a:r>
              <a:rPr lang="en-US" sz="1200" b="1" dirty="0">
                <a:solidFill>
                  <a:srgbClr val="E17475"/>
                </a:solidFill>
              </a:rPr>
              <a:t>Kimberly </a:t>
            </a:r>
            <a:r>
              <a:rPr lang="en-US" sz="1200" b="1" dirty="0" err="1">
                <a:solidFill>
                  <a:srgbClr val="E17475"/>
                </a:solidFill>
              </a:rPr>
              <a:t>Hartsough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12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1050" dirty="0"/>
              <a:t>SVP, National Production Operations</a:t>
            </a:r>
            <a:br>
              <a:rPr lang="en-US" sz="1050" dirty="0"/>
            </a:br>
            <a:r>
              <a:rPr lang="en-US" sz="1050" dirty="0" err="1"/>
              <a:t>PrimeLending</a:t>
            </a:r>
            <a:endParaRPr lang="en-US" sz="1050" dirty="0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2A9ABFEA-F38D-894B-87C3-4CE3F77CAB91}"/>
              </a:ext>
            </a:extLst>
          </p:cNvPr>
          <p:cNvSpPr txBox="1">
            <a:spLocks/>
          </p:cNvSpPr>
          <p:nvPr/>
        </p:nvSpPr>
        <p:spPr>
          <a:xfrm>
            <a:off x="5751994" y="3499401"/>
            <a:ext cx="2698265" cy="12696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b="1" dirty="0">
                <a:solidFill>
                  <a:srgbClr val="E17475"/>
                </a:solidFill>
              </a:rPr>
              <a:t>Teri </a:t>
            </a:r>
            <a:r>
              <a:rPr lang="en-US" sz="1200" b="1" dirty="0" err="1">
                <a:solidFill>
                  <a:srgbClr val="E17475"/>
                </a:solidFill>
              </a:rPr>
              <a:t>Pansing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12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1050" dirty="0"/>
              <a:t>VP Corporate Closing</a:t>
            </a:r>
            <a:br>
              <a:rPr lang="en-US" sz="1050" dirty="0"/>
            </a:br>
            <a:r>
              <a:rPr lang="en-US" sz="1050" dirty="0"/>
              <a:t>Fairway Independent Mortgage </a:t>
            </a:r>
            <a:br>
              <a:rPr lang="en-US" sz="1050" dirty="0"/>
            </a:br>
            <a:r>
              <a:rPr lang="en-US" sz="1050" dirty="0"/>
              <a:t>Corporation</a:t>
            </a:r>
          </a:p>
        </p:txBody>
      </p:sp>
      <p:pic>
        <p:nvPicPr>
          <p:cNvPr id="2058" name="Picture 10" descr="Kimberly Hartsough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1" r="10803" b="10072"/>
          <a:stretch/>
        </p:blipFill>
        <p:spPr bwMode="auto">
          <a:xfrm>
            <a:off x="3876903" y="1993672"/>
            <a:ext cx="1335938" cy="133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Teri Pansi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6" t="4438" r="6885" b="7063"/>
          <a:stretch/>
        </p:blipFill>
        <p:spPr bwMode="auto">
          <a:xfrm>
            <a:off x="6433158" y="1993672"/>
            <a:ext cx="1335938" cy="133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>
            <a:grayscl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211" t="9617" r="14164" b="42014"/>
          <a:stretch/>
        </p:blipFill>
        <p:spPr>
          <a:xfrm>
            <a:off x="1324460" y="1993672"/>
            <a:ext cx="1314709" cy="131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574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>
          <a:xfrm>
            <a:off x="244595" y="1209255"/>
            <a:ext cx="8620054" cy="745913"/>
          </a:xfr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>
                <a:latin typeface="+mn-lt"/>
              </a:rPr>
              <a:t>Shift in market demand and product mix highlights importance of customer-centricity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5AF7CB7-74C5-314B-BC69-B476EEA035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9773896"/>
              </p:ext>
            </p:extLst>
          </p:nvPr>
        </p:nvGraphicFramePr>
        <p:xfrm>
          <a:off x="497734" y="1774915"/>
          <a:ext cx="8113776" cy="2775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0887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95FB1EA-882E-A24A-8F8F-91F3780DD9E3}"/>
              </a:ext>
            </a:extLst>
          </p:cNvPr>
          <p:cNvGrpSpPr/>
          <p:nvPr/>
        </p:nvGrpSpPr>
        <p:grpSpPr>
          <a:xfrm>
            <a:off x="1291519" y="2087755"/>
            <a:ext cx="2092669" cy="2082990"/>
            <a:chOff x="1291519" y="2008243"/>
            <a:chExt cx="2092669" cy="2082990"/>
          </a:xfrm>
          <a:solidFill>
            <a:srgbClr val="64C9B2">
              <a:alpha val="46667"/>
            </a:srgbClr>
          </a:solidFill>
        </p:grpSpPr>
        <p:sp>
          <p:nvSpPr>
            <p:cNvPr id="12" name="Rectangle 11"/>
            <p:cNvSpPr/>
            <p:nvPr/>
          </p:nvSpPr>
          <p:spPr>
            <a:xfrm>
              <a:off x="2826404" y="2008244"/>
              <a:ext cx="557784" cy="20829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91519" y="2008243"/>
              <a:ext cx="557784" cy="20829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8E466B97-AB54-AC4F-8670-44EB6AF56D8C}"/>
              </a:ext>
            </a:extLst>
          </p:cNvPr>
          <p:cNvGrpSpPr/>
          <p:nvPr/>
        </p:nvGrpSpPr>
        <p:grpSpPr>
          <a:xfrm>
            <a:off x="5740944" y="2091869"/>
            <a:ext cx="2092669" cy="2082990"/>
            <a:chOff x="5740944" y="2012357"/>
            <a:chExt cx="2092669" cy="2082990"/>
          </a:xfrm>
          <a:solidFill>
            <a:srgbClr val="64C9B2">
              <a:alpha val="46667"/>
            </a:srgbClr>
          </a:solidFill>
        </p:grpSpPr>
        <p:sp>
          <p:nvSpPr>
            <p:cNvPr id="23" name="Rectangle 22"/>
            <p:cNvSpPr/>
            <p:nvPr/>
          </p:nvSpPr>
          <p:spPr>
            <a:xfrm>
              <a:off x="7275829" y="2012358"/>
              <a:ext cx="557784" cy="20829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740944" y="2012357"/>
              <a:ext cx="557784" cy="20829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221284766"/>
              </p:ext>
            </p:extLst>
          </p:nvPr>
        </p:nvGraphicFramePr>
        <p:xfrm>
          <a:off x="663144" y="1946311"/>
          <a:ext cx="3342169" cy="2769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Chart 24"/>
          <p:cNvGraphicFramePr/>
          <p:nvPr>
            <p:extLst>
              <p:ext uri="{D42A27DB-BD31-4B8C-83A1-F6EECF244321}">
                <p14:modId xmlns:p14="http://schemas.microsoft.com/office/powerpoint/2010/main" val="172467503"/>
              </p:ext>
            </p:extLst>
          </p:nvPr>
        </p:nvGraphicFramePr>
        <p:xfrm>
          <a:off x="5119030" y="2077677"/>
          <a:ext cx="3342169" cy="2517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itle 2"/>
          <p:cNvSpPr txBox="1">
            <a:spLocks/>
          </p:cNvSpPr>
          <p:nvPr/>
        </p:nvSpPr>
        <p:spPr>
          <a:xfrm>
            <a:off x="429818" y="1096960"/>
            <a:ext cx="7403796" cy="745913"/>
          </a:xfr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600" b="1" dirty="0">
                <a:latin typeface="+mn-lt"/>
              </a:rPr>
              <a:t>Technology plays a key role but lenders and consumers may not see eye to eye on experience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9816" y="4729497"/>
            <a:ext cx="52683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Source: Top Producers Surveys 2021, National Mortgage News; </a:t>
            </a:r>
            <a:br>
              <a:rPr lang="en-US" sz="600" dirty="0"/>
            </a:br>
            <a:r>
              <a:rPr lang="en-US" sz="600" dirty="0"/>
              <a:t>The Future of Financial Services 2021, an </a:t>
            </a:r>
            <a:r>
              <a:rPr lang="en-US" sz="600" dirty="0" err="1"/>
              <a:t>Arizent</a:t>
            </a:r>
            <a:r>
              <a:rPr lang="en-US" sz="600" dirty="0"/>
              <a:t> and National Mortgage News survey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91519" y="1739495"/>
            <a:ext cx="219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 lenders who strongly agree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77770" y="1662550"/>
            <a:ext cx="2723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 consumers very satisfied with speed of recent mortgage transaction</a:t>
            </a:r>
          </a:p>
        </p:txBody>
      </p:sp>
    </p:spTree>
    <p:extLst>
      <p:ext uri="{BB962C8B-B14F-4D97-AF65-F5344CB8AC3E}">
        <p14:creationId xmlns:p14="http://schemas.microsoft.com/office/powerpoint/2010/main" val="4051049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407147" y="1241842"/>
            <a:ext cx="7883096" cy="411752"/>
          </a:xfr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>
                <a:latin typeface="+mn-lt"/>
              </a:rPr>
              <a:t>Wet, hybrid or full </a:t>
            </a:r>
            <a:r>
              <a:rPr lang="en-US" sz="1600" b="1" dirty="0" err="1">
                <a:latin typeface="+mn-lt"/>
              </a:rPr>
              <a:t>eClose</a:t>
            </a:r>
            <a:r>
              <a:rPr lang="en-US" sz="1600" b="1" dirty="0">
                <a:latin typeface="+mn-lt"/>
              </a:rPr>
              <a:t>? Understanding of digital closings varies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20784" y="1777731"/>
            <a:ext cx="8594352" cy="2752313"/>
            <a:chOff x="892629" y="1823107"/>
            <a:chExt cx="7315200" cy="2752313"/>
          </a:xfrm>
        </p:grpSpPr>
        <p:sp>
          <p:nvSpPr>
            <p:cNvPr id="4" name="TextBox 3"/>
            <p:cNvSpPr txBox="1"/>
            <p:nvPr/>
          </p:nvSpPr>
          <p:spPr>
            <a:xfrm>
              <a:off x="1139372" y="3621313"/>
              <a:ext cx="152617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All of the loan documents are printed on paper and signed and notarized in ink; workflows around the closing are digitized and borrowers can preview their documents electronically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 flipH="1">
              <a:off x="1051254" y="1823107"/>
              <a:ext cx="546971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Which of these describes your understanding of a digital closing?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60915" y="3621313"/>
              <a:ext cx="152617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A portion of the loan documents are signed and notarized in ink and the rest are electronically completed/</a:t>
              </a:r>
              <a:r>
                <a:rPr lang="en-US" sz="800" dirty="0" err="1"/>
                <a:t>eSigned</a:t>
              </a:r>
              <a:r>
                <a:rPr lang="en-US" sz="800" dirty="0"/>
                <a:t> at or before the in-person closing appointment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36521" y="3621312"/>
              <a:ext cx="15261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All loan documents are signed and notarized in an electronic form (including the promissory note) by the borrower at an </a:t>
              </a:r>
              <a:r>
                <a:rPr lang="en-US" sz="800" u="sng" dirty="0"/>
                <a:t>in-person closing</a:t>
              </a:r>
              <a:r>
                <a:rPr lang="en-US" sz="800" dirty="0"/>
                <a:t> appointment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527792" y="3621312"/>
              <a:ext cx="152617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All loan documents are signed and notarized in an electronic form (including the promissory note) with the closing appointment happening remotely via audiovisual technology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139372" y="3213509"/>
              <a:ext cx="7010399" cy="407803"/>
              <a:chOff x="1139372" y="2944995"/>
              <a:chExt cx="7010399" cy="407803"/>
            </a:xfrm>
          </p:grpSpPr>
          <p:sp>
            <p:nvSpPr>
              <p:cNvPr id="9" name="Right Arrow 8"/>
              <p:cNvSpPr/>
              <p:nvPr/>
            </p:nvSpPr>
            <p:spPr>
              <a:xfrm>
                <a:off x="1139372" y="2944995"/>
                <a:ext cx="7010399" cy="407803"/>
              </a:xfrm>
              <a:prstGeom prst="rightArrow">
                <a:avLst/>
              </a:prstGeom>
              <a:gradFill>
                <a:gsLst>
                  <a:gs pos="81000">
                    <a:srgbClr val="333C79"/>
                  </a:gs>
                  <a:gs pos="31000">
                    <a:srgbClr val="708BF7"/>
                  </a:gs>
                  <a:gs pos="100000">
                    <a:srgbClr val="000000"/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710485" y="3027359"/>
                <a:ext cx="39626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>
                    <a:solidFill>
                      <a:schemeClr val="bg1"/>
                    </a:solidFill>
                  </a:rPr>
                  <a:t>Wet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525871" y="3027359"/>
                <a:ext cx="550151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>
                    <a:solidFill>
                      <a:schemeClr val="bg1"/>
                    </a:solidFill>
                  </a:rPr>
                  <a:t>Hybrid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017591" y="3035747"/>
                <a:ext cx="80021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>
                    <a:solidFill>
                      <a:schemeClr val="bg1"/>
                    </a:solidFill>
                  </a:rPr>
                  <a:t>Full </a:t>
                </a:r>
                <a:r>
                  <a:rPr lang="en-US" sz="900" b="1" dirty="0" err="1">
                    <a:solidFill>
                      <a:schemeClr val="bg1"/>
                    </a:solidFill>
                  </a:rPr>
                  <a:t>eClose</a:t>
                </a:r>
                <a:endParaRPr lang="en-US" sz="900" b="1" dirty="0">
                  <a:solidFill>
                    <a:schemeClr val="bg1"/>
                  </a:solidFill>
                </a:endParaRPr>
              </a:p>
            </p:txBody>
          </p:sp>
        </p:grpSp>
        <p:graphicFrame>
          <p:nvGraphicFramePr>
            <p:cNvPr id="16" name="Chart 15"/>
            <p:cNvGraphicFramePr/>
            <p:nvPr>
              <p:extLst>
                <p:ext uri="{D42A27DB-BD31-4B8C-83A1-F6EECF244321}">
                  <p14:modId xmlns:p14="http://schemas.microsoft.com/office/powerpoint/2010/main" val="2051102887"/>
                </p:ext>
              </p:extLst>
            </p:nvPr>
          </p:nvGraphicFramePr>
          <p:xfrm>
            <a:off x="892629" y="2024743"/>
            <a:ext cx="7315200" cy="139493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17" name="TextBox 16"/>
          <p:cNvSpPr txBox="1"/>
          <p:nvPr/>
        </p:nvSpPr>
        <p:spPr>
          <a:xfrm>
            <a:off x="429816" y="4775070"/>
            <a:ext cx="316464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Source: The State of Digital Closings, a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Snapdocs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 and National Mortgage News survey</a:t>
            </a:r>
          </a:p>
        </p:txBody>
      </p:sp>
    </p:spTree>
    <p:extLst>
      <p:ext uri="{BB962C8B-B14F-4D97-AF65-F5344CB8AC3E}">
        <p14:creationId xmlns:p14="http://schemas.microsoft.com/office/powerpoint/2010/main" val="4033664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926200" y="2148446"/>
            <a:ext cx="5372752" cy="511460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269396" y="1189459"/>
            <a:ext cx="7883096" cy="374537"/>
          </a:xfr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>
                <a:latin typeface="+mn-lt"/>
              </a:rPr>
              <a:t>Benefits from digital closings, at all stages of maturity, are well established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9816" y="4775070"/>
            <a:ext cx="32095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Source: The State of Digital Closings, a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Snapdocs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 and National Mortgage News survey;</a:t>
            </a:r>
          </a:p>
          <a:p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2022 Predictions – What to Expect in the Year Ahead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a National Mortgage News survey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835415923"/>
              </p:ext>
            </p:extLst>
          </p:nvPr>
        </p:nvGraphicFramePr>
        <p:xfrm>
          <a:off x="468136" y="2120501"/>
          <a:ext cx="5405717" cy="2509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Rectangle 18"/>
          <p:cNvSpPr/>
          <p:nvPr/>
        </p:nvSpPr>
        <p:spPr>
          <a:xfrm>
            <a:off x="461510" y="1644557"/>
            <a:ext cx="4335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realized for mortgage closings among those implementing or pilot testing digital closings since 2020 or earlier</a:t>
            </a:r>
            <a:endParaRPr lang="en-US" sz="8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773276271"/>
              </p:ext>
            </p:extLst>
          </p:nvPr>
        </p:nvGraphicFramePr>
        <p:xfrm>
          <a:off x="5790814" y="2060867"/>
          <a:ext cx="2958352" cy="2509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122506" y="1642818"/>
            <a:ext cx="2458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% anticipating challenges recruiting personnel for these roles in 2022 </a:t>
            </a:r>
          </a:p>
        </p:txBody>
      </p:sp>
    </p:spTree>
    <p:extLst>
      <p:ext uri="{BB962C8B-B14F-4D97-AF65-F5344CB8AC3E}">
        <p14:creationId xmlns:p14="http://schemas.microsoft.com/office/powerpoint/2010/main" val="172926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837178" y="1922385"/>
            <a:ext cx="3543400" cy="2635303"/>
            <a:chOff x="4837178" y="1809743"/>
            <a:chExt cx="3543400" cy="2635303"/>
          </a:xfrm>
        </p:grpSpPr>
        <p:sp>
          <p:nvSpPr>
            <p:cNvPr id="2" name="Rectangle 1"/>
            <p:cNvSpPr/>
            <p:nvPr/>
          </p:nvSpPr>
          <p:spPr>
            <a:xfrm>
              <a:off x="4837178" y="2651771"/>
              <a:ext cx="2212978" cy="1663703"/>
            </a:xfrm>
            <a:prstGeom prst="rect">
              <a:avLst/>
            </a:prstGeom>
            <a:solidFill>
              <a:srgbClr val="64C9B2">
                <a:alpha val="3451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4C9B2"/>
                </a:solidFill>
              </a:endParaRPr>
            </a:p>
          </p:txBody>
        </p:sp>
        <p:graphicFrame>
          <p:nvGraphicFramePr>
            <p:cNvPr id="12" name="Chart 11"/>
            <p:cNvGraphicFramePr/>
            <p:nvPr>
              <p:extLst>
                <p:ext uri="{D42A27DB-BD31-4B8C-83A1-F6EECF244321}">
                  <p14:modId xmlns:p14="http://schemas.microsoft.com/office/powerpoint/2010/main" val="658284064"/>
                </p:ext>
              </p:extLst>
            </p:nvPr>
          </p:nvGraphicFramePr>
          <p:xfrm>
            <a:off x="4891592" y="2330866"/>
            <a:ext cx="3488986" cy="21141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" name="Rectangle 5"/>
            <p:cNvSpPr/>
            <p:nvPr/>
          </p:nvSpPr>
          <p:spPr>
            <a:xfrm>
              <a:off x="5016870" y="1809743"/>
              <a:ext cx="310309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what extent is your organization using or planning to use electronic promissory notes?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29816" y="4682737"/>
            <a:ext cx="32095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Source: The State of Digital Closings, a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Snapdocs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 and National Mortgage News survey;</a:t>
            </a:r>
            <a:b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2022 Predictions – What to Expect in the Year Ahead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a National Mortgage News survey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29817" y="1152265"/>
            <a:ext cx="7883096" cy="745913"/>
          </a:xfr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600" b="1" dirty="0">
                <a:latin typeface="+mn-lt"/>
              </a:rPr>
              <a:t>Only a minority of mortgage lenders are piloting or using full </a:t>
            </a:r>
            <a:r>
              <a:rPr lang="en-US" sz="1600" b="1" dirty="0" err="1">
                <a:latin typeface="+mn-lt"/>
              </a:rPr>
              <a:t>eClosings</a:t>
            </a:r>
            <a:r>
              <a:rPr lang="en-US" sz="1600" b="1" dirty="0">
                <a:latin typeface="+mn-lt"/>
              </a:rPr>
              <a:t> but half are already using or laying the groundwork for electronic promissory notes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686714" y="1914917"/>
            <a:ext cx="3488986" cy="2641929"/>
            <a:chOff x="686714" y="1933785"/>
            <a:chExt cx="3488986" cy="2641929"/>
          </a:xfrm>
        </p:grpSpPr>
        <p:graphicFrame>
          <p:nvGraphicFramePr>
            <p:cNvPr id="17" name="Chart 16"/>
            <p:cNvGraphicFramePr/>
            <p:nvPr>
              <p:extLst>
                <p:ext uri="{D42A27DB-BD31-4B8C-83A1-F6EECF244321}">
                  <p14:modId xmlns:p14="http://schemas.microsoft.com/office/powerpoint/2010/main" val="1927864742"/>
                </p:ext>
              </p:extLst>
            </p:nvPr>
          </p:nvGraphicFramePr>
          <p:xfrm>
            <a:off x="686714" y="2461534"/>
            <a:ext cx="3488986" cy="21141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8" name="Rectangle 17"/>
            <p:cNvSpPr/>
            <p:nvPr/>
          </p:nvSpPr>
          <p:spPr>
            <a:xfrm>
              <a:off x="879658" y="1933785"/>
              <a:ext cx="310309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what extent is your organization adopting digital closings technology?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2541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9816" y="4775070"/>
            <a:ext cx="316464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Source: The State of Digital Closings, a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Snapdocs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 and National Mortgage News survey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29817" y="1253245"/>
            <a:ext cx="7883096" cy="745913"/>
          </a:xfr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600" b="1" dirty="0">
                <a:latin typeface="+mn-lt"/>
              </a:rPr>
              <a:t>Lenders leveraging digital closings technology are realizing performance improvements in a number of key outcomes</a:t>
            </a:r>
          </a:p>
        </p:txBody>
      </p: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2061505044"/>
              </p:ext>
            </p:extLst>
          </p:nvPr>
        </p:nvGraphicFramePr>
        <p:xfrm>
          <a:off x="1033360" y="2277323"/>
          <a:ext cx="6932907" cy="2325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90681" y="1984675"/>
            <a:ext cx="63626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/>
              <a:t>% reporting positive performance on each outcome, before versus after implementing digital closings</a:t>
            </a:r>
          </a:p>
        </p:txBody>
      </p:sp>
    </p:spTree>
    <p:extLst>
      <p:ext uri="{BB962C8B-B14F-4D97-AF65-F5344CB8AC3E}">
        <p14:creationId xmlns:p14="http://schemas.microsoft.com/office/powerpoint/2010/main" val="3302269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9816" y="4775070"/>
            <a:ext cx="316464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Source: The State of Digital Closings, a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Snapdocs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 and National Mortgage News survey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319485" y="1225325"/>
            <a:ext cx="8824431" cy="849278"/>
          </a:xfr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600" b="1" dirty="0">
                <a:latin typeface="+mn-lt"/>
              </a:rPr>
              <a:t>Those piloting or using full </a:t>
            </a:r>
            <a:r>
              <a:rPr lang="en-US" sz="1600" b="1" dirty="0" err="1">
                <a:latin typeface="+mn-lt"/>
              </a:rPr>
              <a:t>eClosings</a:t>
            </a:r>
            <a:r>
              <a:rPr lang="en-US" sz="1600" b="1" dirty="0">
                <a:latin typeface="+mn-lt"/>
              </a:rPr>
              <a:t> report larger gains </a:t>
            </a:r>
            <a:r>
              <a:rPr lang="en-US" sz="1600" b="1" dirty="0" smtClean="0">
                <a:latin typeface="+mn-lt"/>
              </a:rPr>
              <a:t>in </a:t>
            </a:r>
            <a:r>
              <a:rPr lang="en-US" sz="1600" b="1" dirty="0">
                <a:latin typeface="+mn-lt"/>
              </a:rPr>
              <a:t>performance improvement</a:t>
            </a:r>
          </a:p>
          <a:p>
            <a:pPr>
              <a:lnSpc>
                <a:spcPct val="100000"/>
              </a:lnSpc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% reporting positive performance on each outcome, before versus after implementing digital closings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29816" y="2474132"/>
            <a:ext cx="4046418" cy="2220370"/>
            <a:chOff x="593075" y="1939798"/>
            <a:chExt cx="3676264" cy="2741625"/>
          </a:xfrm>
        </p:grpSpPr>
        <p:graphicFrame>
          <p:nvGraphicFramePr>
            <p:cNvPr id="11" name="Chart 10"/>
            <p:cNvGraphicFramePr/>
            <p:nvPr>
              <p:extLst>
                <p:ext uri="{D42A27DB-BD31-4B8C-83A1-F6EECF244321}">
                  <p14:modId xmlns:p14="http://schemas.microsoft.com/office/powerpoint/2010/main" val="846342959"/>
                </p:ext>
              </p:extLst>
            </p:nvPr>
          </p:nvGraphicFramePr>
          <p:xfrm>
            <a:off x="686714" y="1939798"/>
            <a:ext cx="3488986" cy="27416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2" name="Rectangle 11"/>
            <p:cNvSpPr/>
            <p:nvPr/>
          </p:nvSpPr>
          <p:spPr>
            <a:xfrm>
              <a:off x="593075" y="1939798"/>
              <a:ext cx="3676264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endParaRPr lang="en-US" sz="9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156034" y="2215398"/>
            <a:ext cx="28584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Among those piloting/using hybrid closings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628634" y="2474132"/>
            <a:ext cx="4046418" cy="2220370"/>
            <a:chOff x="593075" y="1939798"/>
            <a:chExt cx="3676264" cy="2741625"/>
          </a:xfrm>
        </p:grpSpPr>
        <p:graphicFrame>
          <p:nvGraphicFramePr>
            <p:cNvPr id="16" name="Chart 15"/>
            <p:cNvGraphicFramePr/>
            <p:nvPr>
              <p:extLst>
                <p:ext uri="{D42A27DB-BD31-4B8C-83A1-F6EECF244321}">
                  <p14:modId xmlns:p14="http://schemas.microsoft.com/office/powerpoint/2010/main" val="1640148402"/>
                </p:ext>
              </p:extLst>
            </p:nvPr>
          </p:nvGraphicFramePr>
          <p:xfrm>
            <a:off x="686714" y="1939798"/>
            <a:ext cx="3488986" cy="27416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0" name="Rectangle 19"/>
            <p:cNvSpPr/>
            <p:nvPr/>
          </p:nvSpPr>
          <p:spPr>
            <a:xfrm>
              <a:off x="593075" y="1939798"/>
              <a:ext cx="3676264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endParaRPr lang="en-US" sz="9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354852" y="2215398"/>
            <a:ext cx="27526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Among those piloting/using full </a:t>
            </a:r>
            <a:r>
              <a:rPr lang="en-US" sz="1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eClosings</a:t>
            </a:r>
            <a:endParaRPr lang="en-US" sz="1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566964" y="2732641"/>
            <a:ext cx="268513" cy="244102"/>
          </a:xfrm>
          <a:prstGeom prst="straightConnector1">
            <a:avLst/>
          </a:prstGeom>
          <a:ln w="28575"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274019" y="2670666"/>
            <a:ext cx="4828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+23%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7476161" y="2622625"/>
            <a:ext cx="257262" cy="233874"/>
          </a:xfrm>
          <a:prstGeom prst="straightConnector1">
            <a:avLst/>
          </a:prstGeom>
          <a:ln w="28575"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220694" y="2530247"/>
            <a:ext cx="4828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+16%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3281905" y="2659284"/>
            <a:ext cx="277993" cy="188638"/>
          </a:xfrm>
          <a:prstGeom prst="straightConnector1">
            <a:avLst/>
          </a:prstGeom>
          <a:ln w="28575"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69612" y="2547135"/>
            <a:ext cx="4828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+12%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1372722" y="2661542"/>
            <a:ext cx="268925" cy="199073"/>
          </a:xfrm>
          <a:prstGeom prst="straightConnector1">
            <a:avLst/>
          </a:prstGeom>
          <a:ln w="28575"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187057" y="2558625"/>
            <a:ext cx="418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+9%</a:t>
            </a:r>
          </a:p>
        </p:txBody>
      </p:sp>
    </p:spTree>
    <p:extLst>
      <p:ext uri="{BB962C8B-B14F-4D97-AF65-F5344CB8AC3E}">
        <p14:creationId xmlns:p14="http://schemas.microsoft.com/office/powerpoint/2010/main" val="2061943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st Forward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08AF7"/>
      </a:accent1>
      <a:accent2>
        <a:srgbClr val="333B78"/>
      </a:accent2>
      <a:accent3>
        <a:srgbClr val="E17474"/>
      </a:accent3>
      <a:accent4>
        <a:srgbClr val="63C8B2"/>
      </a:accent4>
      <a:accent5>
        <a:srgbClr val="000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1922</TotalTime>
  <Words>534</Words>
  <Application>Microsoft Office PowerPoint</Application>
  <PresentationFormat>On-screen Show (16:9)</PresentationFormat>
  <Paragraphs>58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King, Janet</cp:lastModifiedBy>
  <cp:revision>211</cp:revision>
  <dcterms:created xsi:type="dcterms:W3CDTF">2019-05-29T14:49:07Z</dcterms:created>
  <dcterms:modified xsi:type="dcterms:W3CDTF">2021-11-02T19:59:17Z</dcterms:modified>
</cp:coreProperties>
</file>